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1"/>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7"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534" autoAdjust="0"/>
  </p:normalViewPr>
  <p:slideViewPr>
    <p:cSldViewPr snapToGrid="0" showGuides="1">
      <p:cViewPr varScale="1">
        <p:scale>
          <a:sx n="46" d="100"/>
          <a:sy n="46" d="100"/>
        </p:scale>
        <p:origin x="2021" y="48"/>
      </p:cViewPr>
      <p:guideLst>
        <p:guide orient="horz" pos="2160"/>
        <p:guide pos="3840"/>
      </p:guideLst>
    </p:cSldViewPr>
  </p:slideViewPr>
  <p:notesTextViewPr>
    <p:cViewPr>
      <p:scale>
        <a:sx n="3" d="2"/>
        <a:sy n="3" d="2"/>
      </p:scale>
      <p:origin x="0" y="-21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¡Bienvenidos a esta presentación sobre Arquitectura de Software y Atributos de Calidad! En esta sesión, exploraremos la importancia de diseñar software que no solo funcione, sino que también cumpla con altos estándares de calidad. Analizaremos cómo los atributos de calidad influyen en la arquitectura y el éxito de un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1</a:t>
            </a:fld>
            <a:endParaRPr lang="en-US"/>
          </a:p>
        </p:txBody>
      </p:sp>
    </p:spTree>
    <p:extLst>
      <p:ext uri="{BB962C8B-B14F-4D97-AF65-F5344CB8AC3E}">
        <p14:creationId xmlns:p14="http://schemas.microsoft.com/office/powerpoint/2010/main" val="60608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kern="1200" dirty="0">
                <a:solidFill>
                  <a:srgbClr val="000000"/>
                </a:solidFill>
                <a:effectLst/>
                <a:latin typeface="Calibri" panose="020F0502020204030204" pitchFamily="34" charset="0"/>
                <a:ea typeface="+mn-ea"/>
                <a:cs typeface="+mn-cs"/>
              </a:rPr>
              <a:t>Ahora, veamos las clasificaciones de los atributos de calidad, para lo cual nos basaremos en clasificaciones internacionales de industria, que nos permiten fijar de manera clara  las categorías y subcategorías principales en las que podemos clasificar los atributos de calidad.</a:t>
            </a:r>
            <a:endParaRPr lang="es-CO"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10</a:t>
            </a:fld>
            <a:endParaRPr lang="en-US"/>
          </a:p>
        </p:txBody>
      </p:sp>
    </p:spTree>
    <p:extLst>
      <p:ext uri="{BB962C8B-B14F-4D97-AF65-F5344CB8AC3E}">
        <p14:creationId xmlns:p14="http://schemas.microsoft.com/office/powerpoint/2010/main" val="376656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fontAlgn="base" latinLnBrk="0">
              <a:spcBef>
                <a:spcPts val="0"/>
              </a:spcBef>
              <a:spcAft>
                <a:spcPts val="0"/>
              </a:spcAft>
            </a:pPr>
            <a:r>
              <a:rPr lang="es-CO" sz="1800" b="0" i="0" dirty="0">
                <a:solidFill>
                  <a:srgbClr val="000000"/>
                </a:solidFill>
                <a:effectLst/>
                <a:latin typeface="Calibri" panose="020F0502020204030204" pitchFamily="34" charset="0"/>
              </a:rPr>
              <a:t>Para esta clasificación utilizaremos la ISO-25010 en donde se determinan las principales categorías y subcategorías de los atributos de calidad</a:t>
            </a:r>
            <a:endParaRPr lang="es-CO" b="0" i="0" dirty="0">
              <a:solidFill>
                <a:srgbClr val="000000"/>
              </a:solidFill>
              <a:effectLst/>
              <a:latin typeface="LanguageTool-win"/>
            </a:endParaRPr>
          </a:p>
          <a:p>
            <a:pPr marL="0" algn="l" rtl="0" fontAlgn="base" latinLnBrk="0">
              <a:spcBef>
                <a:spcPts val="0"/>
              </a:spcBef>
              <a:spcAft>
                <a:spcPts val="0"/>
              </a:spcAft>
            </a:pPr>
            <a:r>
              <a:rPr lang="es-CO" sz="1800" b="0" i="0" dirty="0">
                <a:solidFill>
                  <a:srgbClr val="000000"/>
                </a:solidFill>
                <a:effectLst/>
                <a:latin typeface="Calibri" panose="020F0502020204030204" pitchFamily="34" charset="0"/>
              </a:rPr>
              <a:t>Ahora veamos cada una de ellas en detalle</a:t>
            </a:r>
            <a:endParaRPr lang="es-CO" b="0" i="0" dirty="0">
              <a:solidFill>
                <a:srgbClr val="000000"/>
              </a:solidFill>
              <a:effectLst/>
              <a:latin typeface="LanguageTool-win"/>
            </a:endParaRP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11</a:t>
            </a:fld>
            <a:endParaRPr lang="en-US"/>
          </a:p>
        </p:txBody>
      </p:sp>
    </p:spTree>
    <p:extLst>
      <p:ext uri="{BB962C8B-B14F-4D97-AF65-F5344CB8AC3E}">
        <p14:creationId xmlns:p14="http://schemas.microsoft.com/office/powerpoint/2010/main" val="356463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El Rendimiento 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Compatibilidad</a:t>
            </a:r>
          </a:p>
          <a:p>
            <a:r>
              <a:rPr lang="es-CO" dirty="0"/>
              <a:t>Es el Grado en el que un producto, sistema o componente puede intercambiar información con otros productos, sistemas o componentes, y/o realizar las funciones requeridas compartiendo el mismo entorno de hardware o software. Esta característica se compone de las siguientes </a:t>
            </a:r>
            <a:r>
              <a:rPr lang="es-CO" dirty="0" err="1"/>
              <a:t>subcaracterísticas</a:t>
            </a:r>
            <a:r>
              <a:rPr lang="es-CO" dirty="0"/>
              <a:t>:</a:t>
            </a:r>
          </a:p>
          <a:p>
            <a:endParaRPr lang="es-CO" dirty="0"/>
          </a:p>
          <a:p>
            <a:pPr marL="171450" indent="-171450">
              <a:buFontTx/>
              <a:buChar char="-"/>
            </a:pPr>
            <a:r>
              <a:rPr lang="es-CO" dirty="0"/>
              <a:t>Coexistencia: es el grado en el que un producto puede realizar las funciones requeridas eficientemente compartiendo un entorno y recursos comunes con otros productos, sin afectar negativamente a ningún otro producto.</a:t>
            </a:r>
          </a:p>
          <a:p>
            <a:pPr marL="171450" indent="-171450">
              <a:buFontTx/>
              <a:buChar char="-"/>
            </a:pPr>
            <a:r>
              <a:rPr lang="es-CO" dirty="0"/>
              <a:t>Interoperabilidad: es el grado en el que dos o más sistemas, productos o componentes pueden intercambiar información y utilizarla.</a:t>
            </a:r>
          </a:p>
          <a:p>
            <a:endParaRPr lang="es-CO" dirty="0"/>
          </a:p>
          <a:p>
            <a:r>
              <a:rPr lang="es-CO" dirty="0"/>
              <a:t>https://iso25000.com/index.php/en/iso-25000-standards/iso-25010?start=3</a:t>
            </a:r>
          </a:p>
          <a:p>
            <a:endParaRPr lang="es-CO" dirty="0"/>
          </a:p>
          <a:p>
            <a:r>
              <a:rPr lang="es-CO" dirty="0"/>
              <a:t>La interoperabilidad es un atributo del sistema o parte del sistema responsable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r>
              <a:rPr lang="es-CO" dirty="0"/>
              <a:t>Naturalmente, existen numerosos problemas para la interacción:</a:t>
            </a:r>
          </a:p>
          <a:p>
            <a:endParaRPr lang="es-CO" dirty="0"/>
          </a:p>
          <a:p>
            <a:pPr marL="171450" indent="-171450">
              <a:buFontTx/>
              <a:buChar char="-"/>
            </a:pPr>
            <a:r>
              <a:rPr lang="es-CO" dirty="0"/>
              <a:t>Sistemas externos obsoletos.</a:t>
            </a:r>
          </a:p>
          <a:p>
            <a:pPr marL="171450" indent="-171450">
              <a:buFontTx/>
              <a:buChar char="-"/>
            </a:pPr>
            <a:r>
              <a:rPr lang="es-CO" dirty="0"/>
              <a:t>Diferentes formatos de datos en sistemas externos similares.</a:t>
            </a:r>
          </a:p>
          <a:p>
            <a:pPr marL="171450" indent="-171450">
              <a:buFontTx/>
              <a:buChar char="-"/>
            </a:pPr>
            <a:r>
              <a:rPr lang="es-CO" dirty="0"/>
              <a:t>Diferentes versiones de la API en sistemas externos.</a:t>
            </a:r>
          </a:p>
          <a:p>
            <a:pPr marL="171450" indent="-171450">
              <a:buFontTx/>
              <a:buChar char="-"/>
            </a:pPr>
            <a:r>
              <a:rPr lang="es-CO" dirty="0"/>
              <a:t>Retrocompatibilidad de la API para la integración.</a:t>
            </a:r>
          </a:p>
          <a:p>
            <a:pPr marL="171450" indent="-171450">
              <a:buFontTx/>
              <a:buChar char="-"/>
            </a:pPr>
            <a:r>
              <a:rPr lang="es-CO" dirty="0"/>
              <a:t>Baja calidad y falta de estándares en los sistemas externos.</a:t>
            </a:r>
          </a:p>
          <a:p>
            <a:pPr marL="0" indent="0">
              <a:buFontTx/>
              <a:buNone/>
            </a:pPr>
            <a:endParaRPr lang="es-CO" dirty="0"/>
          </a:p>
          <a:p>
            <a:pPr marL="0" indent="0">
              <a:buFontTx/>
              <a:buNone/>
            </a:pPr>
            <a:r>
              <a:rPr lang="es-CO" dirty="0"/>
              <a:t>La interoperabilidad es fundamental. </a:t>
            </a:r>
          </a:p>
          <a:p>
            <a:pPr marL="0" indent="0">
              <a:buFontTx/>
              <a:buNone/>
            </a:pPr>
            <a:r>
              <a:rPr lang="es-CO" dirty="0"/>
              <a:t>En el mejor de los casos, será necesario crear capas adicionales para la API de interacción, y En el peor de los casos, será necesario reconstruir todo el sistema.</a:t>
            </a:r>
          </a:p>
          <a:p>
            <a:endParaRPr lang="es-CO" dirty="0"/>
          </a:p>
          <a:p>
            <a:r>
              <a:rPr lang="es-CO" dirty="0"/>
              <a:t>https://medium.com/@nvashanin/quality-attributes-in-software-architecture-3844ea482732</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i="0" dirty="0">
                <a:solidFill>
                  <a:srgbClr val="292929"/>
                </a:solidFill>
                <a:effectLst/>
                <a:latin typeface="source-serif-pro"/>
              </a:rPr>
              <a:t>Capacidad de Interacción o Usabilidad</a:t>
            </a:r>
          </a:p>
          <a:p>
            <a:r>
              <a:rPr lang="es-CO" b="0" i="0" dirty="0">
                <a:solidFill>
                  <a:srgbClr val="292929"/>
                </a:solidFill>
                <a:effectLst/>
                <a:latin typeface="source-serif-pro"/>
              </a:rPr>
              <a:t>Es el grado en el que un producto o sistema puede ser utilizado por usuarios específicos para lograr objetivos específicos con eficacia, eficiencia y satisfacción en un contexto de uso específico. En otras palabras que sea fácil de usar.</a:t>
            </a:r>
          </a:p>
          <a:p>
            <a:endParaRPr lang="es-CO" b="0" i="0" dirty="0">
              <a:solidFill>
                <a:srgbClr val="292929"/>
              </a:solidFill>
              <a:effectLst/>
              <a:latin typeface="source-serif-pro"/>
            </a:endParaRPr>
          </a:p>
          <a:p>
            <a:r>
              <a:rPr lang="es-CO" b="0" i="0" dirty="0">
                <a:solidFill>
                  <a:srgbClr val="292929"/>
                </a:solidFill>
                <a:effectLst/>
                <a:latin typeface="source-serif-pro"/>
              </a:rPr>
              <a:t>Esta característica se compone de las siguientes </a:t>
            </a:r>
            <a:r>
              <a:rPr lang="es-CO" b="0" i="0" dirty="0" err="1">
                <a:solidFill>
                  <a:srgbClr val="292929"/>
                </a:solidFill>
                <a:effectLst/>
                <a:latin typeface="source-serif-pro"/>
              </a:rPr>
              <a:t>subcaracterísticas</a:t>
            </a:r>
            <a:r>
              <a:rPr lang="es-CO" b="0" i="0" dirty="0">
                <a:solidFill>
                  <a:srgbClr val="292929"/>
                </a:solidFill>
                <a:effectLst/>
                <a:latin typeface="source-serif-pro"/>
              </a:rPr>
              <a:t>:</a:t>
            </a:r>
          </a:p>
          <a:p>
            <a:endParaRPr lang="es-CO" b="0" i="0" dirty="0">
              <a:solidFill>
                <a:srgbClr val="292929"/>
              </a:solidFill>
              <a:effectLst/>
              <a:latin typeface="source-serif-pro"/>
            </a:endParaRPr>
          </a:p>
          <a:p>
            <a:pPr marL="171450" indent="-171450">
              <a:buFontTx/>
              <a:buChar char="-"/>
            </a:pPr>
            <a:r>
              <a:rPr lang="es-CO" b="0" i="0" dirty="0">
                <a:solidFill>
                  <a:srgbClr val="292929"/>
                </a:solidFill>
                <a:effectLst/>
                <a:latin typeface="source-serif-pro"/>
              </a:rPr>
              <a:t>Reconocimiento de la idoneidad: Grado en el que los usuarios pueden reconocer si un producto o sistema es apropiado para sus necesidades.</a:t>
            </a:r>
          </a:p>
          <a:p>
            <a:pPr marL="171450" indent="-171450">
              <a:buFontTx/>
              <a:buChar char="-"/>
            </a:pPr>
            <a:r>
              <a:rPr lang="es-CO" b="0" i="0" dirty="0">
                <a:solidFill>
                  <a:srgbClr val="292929"/>
                </a:solidFill>
                <a:effectLst/>
                <a:latin typeface="source-serif-pro"/>
              </a:rPr>
              <a:t>Aprendizaje: Grado en el que un producto o sistema puede ser utilizado por usuarios específicos para lograr objetivos específicos de aprendizaje para usar el producto o sistema con eficacia, eficiencia, ausencia de riesgo y satisfacción en un contexto de uso específico.</a:t>
            </a:r>
          </a:p>
          <a:p>
            <a:pPr marL="171450" indent="-171450">
              <a:buFontTx/>
              <a:buChar char="-"/>
            </a:pPr>
            <a:r>
              <a:rPr lang="es-CO" b="0" i="0" dirty="0">
                <a:solidFill>
                  <a:srgbClr val="292929"/>
                </a:solidFill>
                <a:effectLst/>
                <a:latin typeface="source-serif-pro"/>
              </a:rPr>
              <a:t>Operabilidad: Grado en el que un producto o sistema tiene atributos que lo hacen fácil de operar y controlar.</a:t>
            </a:r>
          </a:p>
          <a:p>
            <a:pPr marL="171450" indent="-171450">
              <a:buFontTx/>
              <a:buChar char="-"/>
            </a:pPr>
            <a:r>
              <a:rPr lang="es-CO" b="0" i="0" dirty="0">
                <a:solidFill>
                  <a:srgbClr val="292929"/>
                </a:solidFill>
                <a:effectLst/>
                <a:latin typeface="source-serif-pro"/>
              </a:rPr>
              <a:t>Protección contra errores del usuario: Grado en el que un sistema protege a los usuarios contra errores.</a:t>
            </a:r>
          </a:p>
          <a:p>
            <a:pPr marL="171450" indent="-171450">
              <a:buFontTx/>
              <a:buChar char="-"/>
            </a:pPr>
            <a:r>
              <a:rPr lang="es-CO" b="0" i="0" dirty="0">
                <a:solidFill>
                  <a:srgbClr val="292929"/>
                </a:solidFill>
                <a:effectLst/>
                <a:latin typeface="source-serif-pro"/>
              </a:rPr>
              <a:t>Estética de la interfaz de usuario: Grado en el que una interfaz de usuario permite una interacción agradable y satisfactoria para el usuario.</a:t>
            </a:r>
          </a:p>
          <a:p>
            <a:pPr marL="171450" indent="-171450">
              <a:buFontTx/>
              <a:buChar char="-"/>
            </a:pPr>
            <a:r>
              <a:rPr lang="es-CO" b="0" i="0" dirty="0">
                <a:solidFill>
                  <a:srgbClr val="292929"/>
                </a:solidFill>
                <a:effectLst/>
                <a:latin typeface="source-serif-pro"/>
              </a:rPr>
              <a:t>Accesibilidad: Grado en el que un producto o sistema puede ser utilizado por personas con la más amplia gama de características y capacidades para lograr un objetivo específico en un contexto de uso específico.</a:t>
            </a:r>
          </a:p>
          <a:p>
            <a:endParaRPr lang="es-CO" b="0" i="0" dirty="0">
              <a:solidFill>
                <a:srgbClr val="292929"/>
              </a:solidFill>
              <a:effectLst/>
              <a:latin typeface="source-serif-pro"/>
            </a:endParaRPr>
          </a:p>
          <a:p>
            <a:r>
              <a:rPr lang="es-CO" b="0" i="0" dirty="0">
                <a:solidFill>
                  <a:srgbClr val="292929"/>
                </a:solidFill>
                <a:effectLst/>
                <a:latin typeface="source-serif-pro"/>
              </a:rPr>
              <a:t>https://iso25000.com/index.php/es/iso-25000-standards/iso-25010?start=3</a:t>
            </a:r>
          </a:p>
          <a:p>
            <a:endParaRPr lang="es-CO" b="0" i="0" dirty="0">
              <a:solidFill>
                <a:srgbClr val="292929"/>
              </a:solidFill>
              <a:effectLst/>
              <a:latin typeface="source-serif-pro"/>
            </a:endParaRPr>
          </a:p>
          <a:p>
            <a:r>
              <a:rPr lang="es-CO" b="0" i="0" dirty="0">
                <a:solidFill>
                  <a:srgbClr val="292929"/>
                </a:solidFill>
                <a:effectLst/>
                <a:latin typeface="source-serif-pro"/>
              </a:rPr>
              <a:t>La usabilidad es uno de los atributos más esenciales, ya que, a diferencia de otros atributos, los usuarios pueden ver directamente el funcionamiento de este atributo del sistema. Uno de los problemas críticos de la usabilidad es el exceso de interacción o el exceso de acciones necesarias para realizar una tarea. Las secuencias incorrectas de pasos en interfaces multietapa también constituyen un problema de usabilidad. Los elementos de datos y los controles pueden estar diseñados de forma diferente a los patrones aceptados de la experiencia del usuario, lo que también complica la interacción. Por ejemplo, si se desarrolla una aplicación para iOS, es importante seguir las directrices de Apple o las de Microsoft para aplicaciones de escritorio de Windows.</a:t>
            </a:r>
          </a:p>
          <a:p>
            <a:endParaRPr lang="es-CO" b="0" i="0" dirty="0">
              <a:solidFill>
                <a:srgbClr val="292929"/>
              </a:solidFill>
              <a:effectLst/>
              <a:latin typeface="source-serif-pro"/>
            </a:endParaRPr>
          </a:p>
          <a:p>
            <a:r>
              <a:rPr lang="es-CO" b="0" i="0" dirty="0">
                <a:solidFill>
                  <a:srgbClr val="292929"/>
                </a:solidFill>
                <a:effectLst/>
                <a:latin typeface="source-serif-pro"/>
              </a:rPr>
              <a:t>Algunos ejemplos de indicadores importantes para este atributo son:</a:t>
            </a:r>
          </a:p>
          <a:p>
            <a:pPr marL="171450" indent="-171450">
              <a:buFontTx/>
              <a:buChar char="-"/>
            </a:pPr>
            <a:r>
              <a:rPr lang="es-CO" b="0" i="0" dirty="0">
                <a:solidFill>
                  <a:srgbClr val="292929"/>
                </a:solidFill>
                <a:effectLst/>
                <a:latin typeface="source-serif-pro"/>
              </a:rPr>
              <a:t>Lista de dispositivos compatibles, versiones del sistema operativo, resoluciones de pantalla y navegadores y sus versiones.</a:t>
            </a:r>
          </a:p>
          <a:p>
            <a:pPr marL="171450" indent="-171450">
              <a:buFontTx/>
              <a:buChar char="-"/>
            </a:pPr>
            <a:r>
              <a:rPr lang="es-CO" b="0" i="0" dirty="0">
                <a:solidFill>
                  <a:srgbClr val="292929"/>
                </a:solidFill>
                <a:effectLst/>
                <a:latin typeface="source-serif-pro"/>
              </a:rPr>
              <a:t>Elementos que aceleran la interacción del usuario, como teclas de acceso rápido, listas de sugerencias, etc. </a:t>
            </a:r>
          </a:p>
          <a:p>
            <a:pPr marL="171450" indent="-171450">
              <a:buFontTx/>
              <a:buChar char="-"/>
            </a:pPr>
            <a:r>
              <a:rPr lang="es-CO" b="0" i="0" dirty="0">
                <a:solidFill>
                  <a:srgbClr val="292929"/>
                </a:solidFill>
                <a:effectLst/>
                <a:latin typeface="source-serif-pro"/>
              </a:rPr>
              <a:t>Tiempo promedio que un usuario necesita para realizar acciones individuales.</a:t>
            </a:r>
          </a:p>
          <a:p>
            <a:pPr marL="171450" indent="-171450">
              <a:buFontTx/>
              <a:buChar char="-"/>
            </a:pPr>
            <a:r>
              <a:rPr lang="es-CO" b="0" i="0" dirty="0">
                <a:solidFill>
                  <a:srgbClr val="292929"/>
                </a:solidFill>
                <a:effectLst/>
                <a:latin typeface="source-serif-pro"/>
              </a:rPr>
              <a:t>Apoyo a la accesibilidad para personas con discapacidad.</a:t>
            </a:r>
          </a:p>
          <a:p>
            <a:endParaRPr lang="es-CO" b="0" i="0" dirty="0">
              <a:solidFill>
                <a:srgbClr val="292929"/>
              </a:solidFill>
              <a:effectLst/>
              <a:latin typeface="source-serif-pro"/>
            </a:endParaRPr>
          </a:p>
          <a:p>
            <a:r>
              <a:rPr lang="es-CO" b="0" i="0" dirty="0">
                <a:solidFill>
                  <a:srgbClr val="292929"/>
                </a:solidFill>
                <a:effectLst/>
                <a:latin typeface="source-serif-pro"/>
              </a:rPr>
              <a:t>https://medium.com/@nvashanin/quality-attributes-in-software-architecture-3844ea482732</a:t>
            </a:r>
          </a:p>
          <a:p>
            <a:endParaRPr lang="es-CO" b="0" i="0" dirty="0">
              <a:solidFill>
                <a:srgbClr val="292929"/>
              </a:solidFill>
              <a:effectLst/>
              <a:latin typeface="source-serif-pro"/>
            </a:endParaRPr>
          </a:p>
          <a:p>
            <a:r>
              <a:rPr lang="es-CO" b="0" i="0" dirty="0">
                <a:solidFill>
                  <a:srgbClr val="292929"/>
                </a:solidFill>
                <a:effectLst/>
                <a:latin typeface="source-serif-pro"/>
              </a:rPr>
              <a:t>La Usabilidad también se refiere a la calidad de la experiencia del usuario final al interactuar con la aplicación o servicio.</a:t>
            </a:r>
          </a:p>
          <a:p>
            <a:endParaRPr lang="es-CO" b="0" i="0" dirty="0">
              <a:solidFill>
                <a:srgbClr val="292929"/>
              </a:solidFill>
              <a:effectLst/>
              <a:latin typeface="source-serif-pro"/>
            </a:endParaRPr>
          </a:p>
          <a:p>
            <a:r>
              <a:rPr lang="es-CO" b="0" i="0" dirty="0">
                <a:solidFill>
                  <a:srgbClr val="292929"/>
                </a:solidFill>
                <a:effectLst/>
                <a:latin typeface="source-serif-pro"/>
              </a:rPr>
              <a:t>Este atributo ayuda a medir la facilidad de uso de cualquier aplicación o servicio de software (por ejemplo, registrar una nueva cuenta e iniciar sesión).</a:t>
            </a:r>
          </a:p>
          <a:p>
            <a:r>
              <a:rPr lang="es-CO" b="0" i="0" dirty="0">
                <a:solidFill>
                  <a:srgbClr val="292929"/>
                </a:solidFill>
                <a:effectLst/>
                <a:latin typeface="source-serif-pro"/>
              </a:rPr>
              <a:t>Algunos de los siguientes problemas pueden surgir si la usabilidad no se gestiona correctamente:</a:t>
            </a:r>
          </a:p>
          <a:p>
            <a:pPr marL="171450" indent="-171450">
              <a:buFontTx/>
              <a:buChar char="-"/>
            </a:pPr>
            <a:r>
              <a:rPr lang="es-CO" b="0" i="0" dirty="0">
                <a:solidFill>
                  <a:srgbClr val="292929"/>
                </a:solidFill>
                <a:effectLst/>
                <a:latin typeface="source-serif-pro"/>
              </a:rPr>
              <a:t>Proceso de registro complejo</a:t>
            </a:r>
          </a:p>
          <a:p>
            <a:pPr marL="171450" indent="-171450">
              <a:buFontTx/>
              <a:buChar char="-"/>
            </a:pPr>
            <a:r>
              <a:rPr lang="es-CO" b="0" i="0" dirty="0">
                <a:solidFill>
                  <a:srgbClr val="292929"/>
                </a:solidFill>
                <a:effectLst/>
                <a:latin typeface="source-serif-pro"/>
              </a:rPr>
              <a:t>Inconsistencia en la interfaz de usuario</a:t>
            </a:r>
          </a:p>
          <a:p>
            <a:pPr marL="171450" indent="-171450">
              <a:buFontTx/>
              <a:buChar char="-"/>
            </a:pPr>
            <a:r>
              <a:rPr lang="es-CO" b="0" i="0" dirty="0">
                <a:solidFill>
                  <a:srgbClr val="292929"/>
                </a:solidFill>
                <a:effectLst/>
                <a:latin typeface="source-serif-pro"/>
              </a:rPr>
              <a:t>Navegación poco clara y, en ocasiones, complicada</a:t>
            </a:r>
          </a:p>
          <a:p>
            <a:pPr marL="171450" indent="-171450">
              <a:buFontTx/>
              <a:buChar char="-"/>
            </a:pPr>
            <a:r>
              <a:rPr lang="es-CO" b="0" i="0" dirty="0">
                <a:solidFill>
                  <a:srgbClr val="292929"/>
                </a:solidFill>
                <a:effectLst/>
                <a:latin typeface="source-serif-pro"/>
              </a:rPr>
              <a:t>Mensajes de error poco intuitivos</a:t>
            </a:r>
          </a:p>
          <a:p>
            <a:endParaRPr lang="es-CO" b="0" i="0" dirty="0">
              <a:solidFill>
                <a:srgbClr val="292929"/>
              </a:solidFill>
              <a:effectLst/>
              <a:latin typeface="source-serif-pro"/>
            </a:endParaRPr>
          </a:p>
          <a:p>
            <a:r>
              <a:rPr lang="es-CO" b="0" i="0" dirty="0">
                <a:solidFill>
                  <a:srgbClr val="292929"/>
                </a:solidFill>
                <a:effectLst/>
                <a:latin typeface="source-serif-pro"/>
              </a:rPr>
              <a:t>Ejemplo: Una aplicación web para científicos y estudiantes de investigación tenía todas las funciones necesarias; sin embargo, algunos submenús en una o más páginas estaban ocultos (por ejemplo, solo se veían después de hacer clic en el botón de puntos suspensivos). Como resultado, a los usuarios les costaba entender cómo empezar a usar esas funciones. Posible comprobación: En la medida de lo posible, el diseño de la interfaz de usuario debe ser simple, intuitivo y desde la perspectiva del usuario final. Es por esto que e deben realizar suficientes pruebas de usabilidad, para garantizar su correcta implementación.</a:t>
            </a:r>
          </a:p>
          <a:p>
            <a:endParaRPr lang="es-CO" b="0" i="0" dirty="0">
              <a:solidFill>
                <a:srgbClr val="292929"/>
              </a:solidFill>
              <a:effectLst/>
              <a:latin typeface="source-serif-pro"/>
            </a:endParaRPr>
          </a:p>
          <a:p>
            <a:r>
              <a:rPr lang="es-CO" b="0" i="0" dirty="0">
                <a:solidFill>
                  <a:srgbClr val="292929"/>
                </a:solidFill>
                <a:effectLst/>
                <a:latin typeface="source-serif-pro"/>
              </a:rPr>
              <a:t>https://www.softwaretestinghelp.com/what-are-the-quality-attributes/</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Ahora </a:t>
            </a:r>
            <a:r>
              <a:rPr lang="en-US" dirty="0" err="1"/>
              <a:t>entendamos</a:t>
            </a:r>
            <a:r>
              <a:rPr lang="en-US" dirty="0"/>
              <a:t> un poco mas que es </a:t>
            </a:r>
            <a:r>
              <a:rPr lang="en-US" dirty="0" err="1"/>
              <a:t>Usabilidad</a:t>
            </a:r>
            <a:r>
              <a:rPr lang="en-US" dirty="0"/>
              <a:t> y </a:t>
            </a:r>
            <a:r>
              <a:rPr lang="en-US" dirty="0" err="1"/>
              <a:t>cual</a:t>
            </a:r>
            <a:r>
              <a:rPr lang="en-US" dirty="0"/>
              <a:t> es su </a:t>
            </a:r>
            <a:r>
              <a:rPr lang="en-US" dirty="0" err="1"/>
              <a:t>diferencia</a:t>
            </a:r>
            <a:r>
              <a:rPr lang="en-US" dirty="0"/>
              <a:t> con </a:t>
            </a:r>
            <a:r>
              <a:rPr lang="en-US" dirty="0" err="1"/>
              <a:t>respecto</a:t>
            </a:r>
            <a:r>
              <a:rPr lang="en-US" dirty="0"/>
              <a:t> a lo que es </a:t>
            </a:r>
            <a:r>
              <a:rPr lang="en-US" dirty="0" err="1"/>
              <a:t>Experiencia</a:t>
            </a:r>
            <a:r>
              <a:rPr lang="en-US" dirty="0"/>
              <a:t> de </a:t>
            </a:r>
            <a:r>
              <a:rPr lang="en-US" dirty="0" err="1"/>
              <a:t>Usuario</a:t>
            </a:r>
            <a:r>
              <a:rPr lang="en-US" dirty="0"/>
              <a:t>.</a:t>
            </a:r>
          </a:p>
          <a:p>
            <a:endParaRPr lang="en-US" dirty="0"/>
          </a:p>
          <a:p>
            <a:r>
              <a:rPr lang="es-CO" dirty="0"/>
              <a:t>Usabilidad. Se refiere al grado en que los productos son efectivos, fáciles de usar, fáciles de aprender, eficientes, con menos errores y satisfactorios para los usuarios. La usabilidad se centra principalmente en la parte funcional del producto. En resumen, «no me hagas pensar».</a:t>
            </a:r>
          </a:p>
          <a:p>
            <a:endParaRPr lang="es-CO" dirty="0"/>
          </a:p>
          <a:p>
            <a:r>
              <a:rPr lang="es-CO" dirty="0"/>
              <a:t>La experiencia de usuario se refiere a las sensaciones y actitudes subjetivas de una persona sobre el uso de un producto en particular. Incluye el alcance funcional, la marca del producto, las expectativas psicológicas y la sensación emocional real. Estos son componentes indispensables de la experiencia de usuario.</a:t>
            </a:r>
          </a:p>
          <a:p>
            <a:endParaRPr lang="es-CO"/>
          </a:p>
          <a:p>
            <a:endParaRPr lang="en-US" dirty="0"/>
          </a:p>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Fiabilidad</a:t>
            </a:r>
          </a:p>
          <a:p>
            <a:r>
              <a:rPr lang="es-CO" dirty="0"/>
              <a:t>Grado en el que un sistema, producto o componente realiza funciones específicas en condiciones específicas durante un período de tiempo determinado. Esta característica se compone de las siguientes </a:t>
            </a:r>
            <a:r>
              <a:rPr lang="es-CO" dirty="0" err="1"/>
              <a:t>subcaracterísticas</a:t>
            </a:r>
            <a:r>
              <a:rPr lang="es-CO" dirty="0"/>
              <a:t>:</a:t>
            </a:r>
          </a:p>
          <a:p>
            <a:r>
              <a:rPr lang="es-CO" dirty="0"/>
              <a:t>Madurez: Grado en el que un sistema, producto o componente satisface las necesidades de fiabilidad en condiciones normales de funcionamiento.</a:t>
            </a:r>
          </a:p>
          <a:p>
            <a:r>
              <a:rPr lang="es-CO" dirty="0"/>
              <a:t>Disponibilidad: Grado en el que un sistema, producto o componente está operativo y accesible cuando se requiere su uso.</a:t>
            </a:r>
          </a:p>
          <a:p>
            <a:r>
              <a:rPr lang="es-CO" dirty="0"/>
              <a:t>Tolerancia a fallos: Grado en el que un sistema, producto o componente funciona según lo previsto a pesar de la presencia de fallos de hardware o software.</a:t>
            </a:r>
          </a:p>
          <a:p>
            <a:r>
              <a:rPr lang="es-CO" dirty="0"/>
              <a:t>Recuperabilidad: Grado en el que, en caso de interrupción o fallo, un producto o sistema puede recuperar los datos directamente afectados y restablecer el estado deseado del sistema.</a:t>
            </a:r>
          </a:p>
          <a:p>
            <a:endParaRPr lang="es-CO" dirty="0"/>
          </a:p>
          <a:p>
            <a:r>
              <a:rPr lang="es-CO" dirty="0"/>
              <a:t>https://iso25000.com/index.php/en/iso-25000-standards/iso-25010?start=3</a:t>
            </a:r>
          </a:p>
          <a:p>
            <a:endParaRPr lang="es-CO" dirty="0"/>
          </a:p>
          <a:p>
            <a:r>
              <a:rPr lang="es-CO" dirty="0"/>
              <a:t>La fiabilidad es un atributo del sistema responsable de su capacidad para seguir funcionando en condiciones predefinidas. Con mayor frecuencia, el sistema falla debido a la inaccesibilidad de elementos externos, como bases de datos, sistemas y conexiones de red.</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Availability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Seguridad</a:t>
            </a:r>
          </a:p>
          <a:p>
            <a:r>
              <a:rPr lang="es-CO" dirty="0"/>
              <a:t>Grado en el que un producto o sistema protege la información y los datos, de modo que las personas u otros productos o sistemas tengan el grado de acceso a los datos adecuado a sus tipos y niveles de autorización. Esta característica se compone de las siguientes </a:t>
            </a:r>
            <a:r>
              <a:rPr lang="es-CO" dirty="0" err="1"/>
              <a:t>subcaracterísticas</a:t>
            </a:r>
            <a:r>
              <a:rPr lang="es-CO" dirty="0"/>
              <a:t>:</a:t>
            </a:r>
          </a:p>
          <a:p>
            <a:r>
              <a:rPr lang="es-CO" dirty="0"/>
              <a:t>Confidencialidad: Grado en el que un producto o sistema garantiza que los datos sean accesibles únicamente a las personas autorizadas.</a:t>
            </a:r>
          </a:p>
          <a:p>
            <a:r>
              <a:rPr lang="es-CO" dirty="0"/>
              <a:t>Integridad: Grado en el que un sistema, producto o componente impide el acceso no autorizado a programas informáticos o datos, o su modificación.</a:t>
            </a:r>
          </a:p>
          <a:p>
            <a:r>
              <a:rPr lang="es-CO" dirty="0"/>
              <a:t>No repudio: Grado en el que se puede demostrar que las acciones o eventos tuvieron lugar, de modo que no se puedan repudiar posteriormente.</a:t>
            </a:r>
          </a:p>
          <a:p>
            <a:r>
              <a:rPr lang="es-CO" dirty="0"/>
              <a:t>Rendición de cuentas: Grado en el que las acciones de una entidad se pueden rastrear de forma única hasta la entidad.</a:t>
            </a:r>
          </a:p>
          <a:p>
            <a:r>
              <a:rPr lang="es-CO" dirty="0"/>
              <a:t>Autenticidad: Grado en el que se puede demostrar que la identidad de un sujeto o recurso es la declarada.</a:t>
            </a:r>
          </a:p>
          <a:p>
            <a:endParaRPr lang="es-CO" dirty="0"/>
          </a:p>
          <a:p>
            <a:r>
              <a:rPr lang="es-CO" dirty="0"/>
              <a:t>https://iso25000.com/index.php/en/iso-25000-standards/iso-25010?start=6</a:t>
            </a:r>
          </a:p>
          <a:p>
            <a:endParaRPr lang="es-CO" dirty="0"/>
          </a:p>
          <a:p>
            <a:r>
              <a:rPr lang="es-CO" dirty="0"/>
              <a:t>Seguridad</a:t>
            </a:r>
          </a:p>
          <a:p>
            <a:r>
              <a:rPr lang="es-CO" dirty="0"/>
              <a:t>Es responsable de la capacidad del sistema para reducir la probabilidad de acciones maliciosas o accidentales, así como la posibilidad de robo o pérdida de información. Se utilizan diversas medidas para proteger los sistemas: autenticación, cifrado, auditoría y otras.</a:t>
            </a:r>
          </a:p>
          <a:p>
            <a:r>
              <a:rPr lang="es-CO" dirty="0"/>
              <a:t>Ejemplos de este atributo en el funcionamiento del sistema son:</a:t>
            </a:r>
          </a:p>
          <a:p>
            <a:r>
              <a:rPr lang="es-CO" dirty="0"/>
              <a:t>La capacidad del sistema para detectar ataques </a:t>
            </a:r>
            <a:r>
              <a:rPr lang="es-CO" dirty="0" err="1"/>
              <a:t>DDoS</a:t>
            </a:r>
            <a:r>
              <a:rPr lang="es-CO" dirty="0"/>
              <a:t> y responder a ellos.</a:t>
            </a:r>
          </a:p>
          <a:p>
            <a:r>
              <a:rPr lang="es-CO" dirty="0"/>
              <a:t>Restricciones de acceso de usuarios mediante autenticación/autorización.</a:t>
            </a:r>
          </a:p>
          <a:p>
            <a:r>
              <a:rPr lang="es-CO" dirty="0"/>
              <a:t>Prevención de inyección SQL.</a:t>
            </a:r>
          </a:p>
          <a:p>
            <a:r>
              <a:rPr lang="es-CO" dirty="0"/>
              <a:t>Cifrado de contraseñas y contenido.</a:t>
            </a:r>
          </a:p>
          <a:p>
            <a:r>
              <a:rPr lang="es-CO" dirty="0"/>
              <a:t>Conexión segura.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Como dice Joel </a:t>
            </a:r>
            <a:r>
              <a:rPr lang="es-CO" dirty="0" err="1"/>
              <a:t>Spolsky</a:t>
            </a:r>
            <a:r>
              <a:rPr lang="es-CO" dirty="0"/>
              <a:t>, el buen software, al igual que el buen vino, requiere tiempo y dedicación. No se trata solo de escribir código rápidamente, sino de construir una base sólida que perdure y se adapte a las necesidades cambiantes. La calidad es un ingrediente esencial en este proceso.</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a:t>
            </a:fld>
            <a:endParaRPr lang="en-US"/>
          </a:p>
        </p:txBody>
      </p:sp>
    </p:spTree>
    <p:extLst>
      <p:ext uri="{BB962C8B-B14F-4D97-AF65-F5344CB8AC3E}">
        <p14:creationId xmlns:p14="http://schemas.microsoft.com/office/powerpoint/2010/main" val="366735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Mantenibilidad</a:t>
            </a:r>
          </a:p>
          <a:p>
            <a:r>
              <a:rPr lang="es-CO" dirty="0"/>
              <a:t>Esta característica representa el grado de efectividad y eficiencia con el que un producto o sistema puede modificarse para mejorarlo, corregirlo o adaptarlo a cambios en el entorno y en los requisitos. Esta característica se compone de las siguientes </a:t>
            </a:r>
            <a:r>
              <a:rPr lang="es-CO" dirty="0" err="1"/>
              <a:t>subcaracterísticas</a:t>
            </a:r>
            <a:r>
              <a:rPr lang="es-CO" dirty="0"/>
              <a:t>:</a:t>
            </a:r>
          </a:p>
          <a:p>
            <a:r>
              <a:rPr lang="es-CO" dirty="0"/>
              <a:t>Modularidad: Grado en el que un sistema o programa informático está compuesto por componentes discretos, de modo que un cambio en un componente tiene un impacto mínimo en los demás.</a:t>
            </a:r>
          </a:p>
          <a:p>
            <a:r>
              <a:rPr lang="es-CO" dirty="0" err="1"/>
              <a:t>Reutilizabilidad</a:t>
            </a:r>
            <a:r>
              <a:rPr lang="es-CO" dirty="0"/>
              <a:t>: Grado en el que un activo puede utilizarse en más de un sistema o en la creación de otros activos.</a:t>
            </a:r>
          </a:p>
          <a:p>
            <a:r>
              <a:rPr lang="es-CO" dirty="0" err="1"/>
              <a:t>Analizabilidad</a:t>
            </a:r>
            <a:r>
              <a:rPr lang="es-CO" dirty="0"/>
              <a:t>: Grado de efectividad y eficiencia con el que es posible evaluar el impacto en un producto o sistema de un cambio previsto en una o más de sus partes, o diagnosticar un producto para detectar deficiencias o causas de fallos, o identificar las partes que deben modificarse.</a:t>
            </a:r>
          </a:p>
          <a:p>
            <a:r>
              <a:rPr lang="es-CO" dirty="0"/>
              <a:t>Modificabilidad: Grado en el que un producto o sistema puede modificarse de forma eficaz y eficiente sin introducir defectos ni degradar la calidad del producto existente. </a:t>
            </a:r>
            <a:r>
              <a:rPr lang="es-CO" dirty="0" err="1"/>
              <a:t>Testabilidad</a:t>
            </a:r>
            <a:r>
              <a:rPr lang="es-CO" dirty="0"/>
              <a:t>: Grado de efectividad y eficiencia con el que se pueden establecer criterios de prueba para un sistema, producto o componente, y realizar pruebas para determinar si se cumplen dichos criterios.</a:t>
            </a:r>
          </a:p>
          <a:p>
            <a:endParaRPr lang="es-CO" dirty="0"/>
          </a:p>
          <a:p>
            <a:r>
              <a:rPr lang="es-CO" dirty="0"/>
              <a:t>https://iso25000.com/index.php/en/iso-25000-standards/iso-25010?start=6</a:t>
            </a:r>
          </a:p>
          <a:p>
            <a:endParaRPr lang="es-CO" dirty="0"/>
          </a:p>
          <a:p>
            <a:r>
              <a:rPr lang="es-CO" dirty="0"/>
              <a:t>La mantenibilidad es la capacidad del sistema para soportar cambios. Estos cambios pueden estar relacionados con nuevos requisitos de negocio o la corrección de errores antiguos, y afectar a componentes del sistema o a métodos independientes. Además, la mantenibilidad afecta el tiempo necesario para restaurar el sistema tras un fallo. Las dependencias excesivas entre componentes tienen un efecto muy negativo en la mantenibilidad. En programación, existe el concepto de código espagueti </a:t>
            </a:r>
            <a:r>
              <a:rPr lang="es-CO" dirty="0" err="1"/>
              <a:t>antipatrón</a:t>
            </a:r>
            <a:r>
              <a:rPr lang="es-CO" dirty="0"/>
              <a:t>, que significa una coherencia excesiva en el código. En arquitectura, no existe tal concepto, pero la arquitectura es muy similar a la programación en este sentido. Gracias a la mantenibilidad, han surgido conceptos como la separación de responsabilidades, las arquitecturas de microservicios y la modularidad. Al mismo tiempo, este atributo afecta no solo a los procesos de desarrollo, sino también a los de gestión (por ejemplo, la división de equipos en partes relacionadas con el producto).</a:t>
            </a:r>
          </a:p>
          <a:p>
            <a:endParaRPr lang="es-CO" dirty="0"/>
          </a:p>
          <a:p>
            <a:r>
              <a:rPr lang="es-CO" dirty="0"/>
              <a:t>https://medium.com/@nvashanin/quality-attributes-in-software-architecture-3844ea482732</a:t>
            </a:r>
          </a:p>
          <a:p>
            <a:endParaRPr lang="es-CO" dirty="0"/>
          </a:p>
          <a:p>
            <a:r>
              <a:rPr lang="es-CO" dirty="0"/>
              <a:t>#2) Mantenibilidad</a:t>
            </a:r>
          </a:p>
          <a:p>
            <a:r>
              <a:rPr lang="es-CO" dirty="0"/>
              <a:t>Es la facilidad con la que un desarrollador de software puede corregir fallas en la funcionalidad existente sin afectar otros componentes del sistema de software. También considera la facilidad con la que un desarrollador puede agregar nuevas funciones, actualizar las existentes o actualizar el sistema con nueva tecnología.</a:t>
            </a:r>
          </a:p>
          <a:p>
            <a:r>
              <a:rPr lang="es-CO" dirty="0"/>
              <a:t>La mantenibilidad del software se logra mediante el cumplimiento de las reglas de arquitectura del software y la consistencia en toda la aplicación.</a:t>
            </a:r>
          </a:p>
          <a:p>
            <a:r>
              <a:rPr lang="es-CO" dirty="0"/>
              <a:t>El propósito de este atributo es facilitar y optimizar el mantenimiento de las aplicaciones de software.</a:t>
            </a:r>
          </a:p>
          <a:p>
            <a:r>
              <a:rPr lang="es-CO" dirty="0"/>
              <a:t>La industria del software suele utilizar algunos de los siguientes tipos de mantenimiento comunes:</a:t>
            </a:r>
          </a:p>
          <a:p>
            <a:r>
              <a:rPr lang="es-CO" dirty="0"/>
              <a:t>Correctivo: Este es el tipo más esencial, donde el desarrollador analiza el error detectado e implementa una solución. Adaptativo: En este caso, la aplicación podría migrarse para usar una base de datos o tecnología diferente (por ejemplo, de MS SQL a PostgreSQL; de C++ a C#).</a:t>
            </a:r>
          </a:p>
          <a:p>
            <a:r>
              <a:rPr lang="es-CO" dirty="0"/>
              <a:t>Preventivo: Prevenir errores o fallos puede ser una tarea muy difícil. Sin embargo, al implementar estándares de codificación adecuados, documentar el código, evitar código complejo y realizar suficientes pruebas, se pueden reducir los errores.</a:t>
            </a:r>
          </a:p>
          <a:p>
            <a:r>
              <a:rPr lang="es-CO" dirty="0"/>
              <a:t>Perfectivo: Esto podría implicar la refactorización del código. La idea es mejorar el código existente y, por lo tanto, la funcionalidad.</a:t>
            </a:r>
          </a:p>
          <a:p>
            <a:r>
              <a:rPr lang="es-CO" dirty="0"/>
              <a:t>Ejemplo: Debido a la complejidad del código, la implementación del nuevo RGPD en el producto heredado (que lleva más de 20 años en funcionamiento) fue un verdadero dolor de cabeza para los desarrolladores.</a:t>
            </a:r>
          </a:p>
          <a:p>
            <a:r>
              <a:rPr lang="es-CO" dirty="0"/>
              <a:t>Posible comprobación: Los desarrolladores de software deberían escribir el código lo más simple posible y añadir comentarios (en línea o en bloque) siempre que sea necesario.</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https://iso25000.com/index.php/en/iso-25000-standards/iso-25010?start=6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 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https://iso25000.com/index.php/es/iso-25000-standards/iso-25010?start=6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la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a:t>
            </a:r>
          </a:p>
          <a:p>
            <a:r>
              <a:rPr lang="es-CO" dirty="0" err="1"/>
              <a:t>Instalabilidad</a:t>
            </a:r>
            <a:r>
              <a:rPr lang="es-CO" dirty="0"/>
              <a:t>: Especifica la facilidad con la que una solución de software se puede instalar o desinstalar en un entorno determinado.</a:t>
            </a:r>
          </a:p>
          <a:p>
            <a:r>
              <a:rPr lang="es-CO" dirty="0"/>
              <a:t>Compatibilidad (Coexistencia): Es el grado en el que varios sistemas y/o componentes de software no relacionados coexisten en el mismo entorno.</a:t>
            </a:r>
          </a:p>
          <a:p>
            <a:r>
              <a:rPr lang="es-CO" dirty="0"/>
              <a:t>[fuente de la imagen]</a:t>
            </a:r>
          </a:p>
          <a:p>
            <a:r>
              <a:rPr lang="es-CO" dirty="0"/>
              <a:t>Ejemplo: La versión móvil del software de reserva de eventos funcionaba correctamente en Android, pero tenía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err="1"/>
              <a:t>Instalabilidad</a:t>
            </a:r>
            <a:r>
              <a:rPr lang="es-CO" dirty="0"/>
              <a:t>: Especifica la facilidad con la que una solución de software se puede instalar o desinstalar en un entorno determinado. Compatibilidad (Coexistencia): Es el grado en que varios sistemas o componentes de software no relacionados coexisten en el mismo entorno.</a:t>
            </a:r>
          </a:p>
          <a:p>
            <a:r>
              <a:rPr lang="es-CO" dirty="0"/>
              <a:t>[fuente de la imagen]</a:t>
            </a:r>
          </a:p>
          <a:p>
            <a:r>
              <a:rPr lang="es-CO" dirty="0"/>
              <a:t>Ejemplo: La versión móvil de un software de reservas de eventos funcionaba correctamente en Android, pero presentaba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26</a:t>
            </a:fld>
            <a:endParaRPr lang="en-US"/>
          </a:p>
        </p:txBody>
      </p:sp>
    </p:spTree>
    <p:extLst>
      <p:ext uri="{BB962C8B-B14F-4D97-AF65-F5344CB8AC3E}">
        <p14:creationId xmlns:p14="http://schemas.microsoft.com/office/powerpoint/2010/main" val="31134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profundicemos en el concepto de Atributos de Calidad. En esta sección, definiremos qué son estos atributos y por qué son cruciales para el diseño de una arquitectura de software robusta y eficiente. Entenderemos cómo impactan directamente en la experiencia del usuario y el éxito del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3</a:t>
            </a:fld>
            <a:endParaRPr lang="en-US"/>
          </a:p>
        </p:txBody>
      </p:sp>
    </p:spTree>
    <p:extLst>
      <p:ext uri="{BB962C8B-B14F-4D97-AF65-F5344CB8AC3E}">
        <p14:creationId xmlns:p14="http://schemas.microsoft.com/office/powerpoint/2010/main" val="253482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Aquí vemos la diferencia entre requisitos deficientes y requisitos bien definidos. Unos requisitos claros, completos y </a:t>
            </a:r>
            <a:r>
              <a:rPr lang="es-CO" dirty="0" err="1"/>
              <a:t>testables</a:t>
            </a:r>
            <a:r>
              <a:rPr lang="es-CO" dirty="0"/>
              <a:t> son fundamentales para evitar confusiones y asegurar que el software cumpla con las expectativas. Unos requisitos malos pueden llevar a un proyecto caótico y fallido.</a:t>
            </a:r>
          </a:p>
        </p:txBody>
      </p:sp>
      <p:sp>
        <p:nvSpPr>
          <p:cNvPr id="4" name="Slide Number Placeholder 3"/>
          <p:cNvSpPr>
            <a:spLocks noGrp="1"/>
          </p:cNvSpPr>
          <p:nvPr>
            <p:ph type="sldNum" sz="quarter" idx="5"/>
          </p:nvPr>
        </p:nvSpPr>
        <p:spPr/>
        <p:txBody>
          <a:bodyPr/>
          <a:lstStyle/>
          <a:p>
            <a:fld id="{24DDBC99-E585-47DD-8898-71E6D53BFA60}" type="slidenum">
              <a:rPr lang="en-US" smtClean="0"/>
              <a:t>4</a:t>
            </a:fld>
            <a:endParaRPr lang="en-US"/>
          </a:p>
        </p:txBody>
      </p:sp>
    </p:spTree>
    <p:extLst>
      <p:ext uri="{BB962C8B-B14F-4D97-AF65-F5344CB8AC3E}">
        <p14:creationId xmlns:p14="http://schemas.microsoft.com/office/powerpoint/2010/main" val="16296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Estos criterios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000" dirty="0">
                <a:latin typeface="Calisto MT" panose="02040603050505030304" pitchFamily="18" charset="0"/>
                <a:cs typeface="Arial" panose="020B0604020202020204" pitchFamily="34" charset="0"/>
              </a:rPr>
              <a:t>Ahora veamos una comparativa entre requisitos Funcionales y No Funcionales por categorías.</a:t>
            </a:r>
          </a:p>
          <a:p>
            <a:r>
              <a:rPr lang="es-CO" sz="1000" dirty="0">
                <a:latin typeface="Calisto MT" panose="02040603050505030304" pitchFamily="18" charset="0"/>
                <a:cs typeface="Arial" panose="020B0604020202020204" pitchFamily="34" charset="0"/>
              </a:rPr>
              <a:t>Por El Objetivo, los requisitos funcionales, describen que hace el producto y los No funcionales, describen como funciona el producto.</a:t>
            </a:r>
          </a:p>
          <a:p>
            <a:r>
              <a:rPr lang="es-CO" sz="1000" dirty="0">
                <a:latin typeface="Calisto MT" panose="02040603050505030304" pitchFamily="18" charset="0"/>
                <a:cs typeface="Arial" panose="020B0604020202020204" pitchFamily="34" charset="0"/>
              </a:rPr>
              <a:t>Por El Resultado final, los requisitos Funcionales, Definen las características del producto, y los No funcionales, Definen las propiedades del producto</a:t>
            </a:r>
          </a:p>
          <a:p>
            <a:r>
              <a:rPr lang="es-CO" sz="1000" dirty="0">
                <a:latin typeface="Calisto MT" panose="02040603050505030304" pitchFamily="18" charset="0"/>
                <a:cs typeface="Arial" panose="020B0604020202020204" pitchFamily="34" charset="0"/>
              </a:rPr>
              <a:t>Por El Enfoque, los requisitos Funcionales, Se Centran en los requerimientos del usuario, y los No funcionales, Se Centran en las expectativas del usuario</a:t>
            </a:r>
          </a:p>
          <a:p>
            <a:r>
              <a:rPr lang="es-CO" sz="1000" dirty="0">
                <a:latin typeface="Calisto MT" panose="02040603050505030304" pitchFamily="18" charset="0"/>
                <a:cs typeface="Arial" panose="020B0604020202020204" pitchFamily="34" charset="0"/>
              </a:rPr>
              <a:t>Por La Documentación, los requisitos Funcionales, Se Capturan en el caso de uso, y los No funcionales, Se Capturan como un atributo de calidad</a:t>
            </a:r>
          </a:p>
          <a:p>
            <a:r>
              <a:rPr lang="es-CO" sz="1000" dirty="0">
                <a:latin typeface="Calisto MT" panose="02040603050505030304" pitchFamily="18" charset="0"/>
                <a:cs typeface="Arial" panose="020B0604020202020204" pitchFamily="34" charset="0"/>
              </a:rPr>
              <a:t>Por La Esencialidad, los requisitos Funcionales, Son obligatorios, y los No funcionales, No son obligatorios, pero si deseables</a:t>
            </a:r>
          </a:p>
          <a:p>
            <a:r>
              <a:rPr lang="es-CO" sz="1000" dirty="0">
                <a:latin typeface="Calisto MT" panose="02040603050505030304" pitchFamily="18" charset="0"/>
                <a:cs typeface="Arial" panose="020B0604020202020204" pitchFamily="34" charset="0"/>
              </a:rPr>
              <a:t>Por El Tipo de origen, los requisitos Funcionales, Generalmente son definidos por el usuario, y los No funcionales, Generalmente son definidos por los técnicos</a:t>
            </a:r>
          </a:p>
          <a:p>
            <a:r>
              <a:rPr lang="es-CO" sz="1000" dirty="0">
                <a:latin typeface="Calisto MT" panose="02040603050505030304" pitchFamily="18" charset="0"/>
                <a:cs typeface="Arial" panose="020B0604020202020204" pitchFamily="34" charset="0"/>
              </a:rPr>
              <a:t>Por Las Pruebas, los requisitos Funcionales, Prueban componentes, API, IU, etc., en general, son Probados antes de las pruebas no funcionales, y los No funcionales, Prueban el rendimiento, la usabilidad, la seguridad, etc., al final son Probados después de las pruebas funcionales</a:t>
            </a:r>
          </a:p>
          <a:p>
            <a:r>
              <a:rPr lang="es-CO" sz="1000" dirty="0">
                <a:latin typeface="Calisto MT" panose="02040603050505030304" pitchFamily="18" charset="0"/>
                <a:cs typeface="Arial" panose="020B0604020202020204" pitchFamily="34" charset="0"/>
              </a:rPr>
              <a:t>Por Los Tipos, los requisitos Funcionales, Referencian a la Interfaz externa, la autenticación, los Niveles de autorización, las reglas de negocio, etc., y los No funcionales, Referencian a la Usabilidad, la fiabilidad, la escalabilidad, el Rendimiento, etc.</a:t>
            </a:r>
          </a:p>
          <a:p>
            <a:endParaRPr lang="es-CO" sz="1000" dirty="0">
              <a:latin typeface="Calisto MT" panose="0204060305050503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bien, 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Tengamos siempre presente esta frase: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El cliente nunca sabrá lo que quiere, pero siempre sabrá lo que no quiere.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Con esto podemos decir que si realmente queremos identificar lo que el cliente quiere, debemos ahondar en lo que sabemos que él no quiere para que, mediante preguntas exageradas sobre lo que él no quiere, podemos obtener de verdad qué es lo que él quiere.</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Por ejemplo, si él dice que quiere que el sistema responda rápido, una pregunta podría ser:</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 ¿Ok, entonces, si responde en 30 segundos, está bien, cierto? </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A lo que él probablemente contestará:</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-No 30 es mucho, 3 segundos máximos</a:t>
            </a:r>
            <a:endParaRPr lang="es-CO" dirty="0">
              <a:effectLst/>
            </a:endParaRPr>
          </a:p>
          <a:p>
            <a:pPr marL="0" algn="l" rtl="0" eaLnBrk="1" latinLnBrk="0" hangingPunct="1">
              <a:spcBef>
                <a:spcPts val="0"/>
              </a:spcBef>
              <a:spcAft>
                <a:spcPts val="0"/>
              </a:spcAft>
            </a:pPr>
            <a:r>
              <a:rPr lang="es-CO" sz="1800" kern="1200" dirty="0">
                <a:solidFill>
                  <a:srgbClr val="000000"/>
                </a:solidFill>
                <a:effectLst/>
                <a:latin typeface="Calibri" panose="020F0502020204030204" pitchFamily="34" charset="0"/>
                <a:ea typeface="+mn-ea"/>
                <a:cs typeface="+mn-cs"/>
              </a:rPr>
              <a:t>Con este ejercicio podemos obtener los valores que verdaderamente el cliente quiere.</a:t>
            </a:r>
            <a:endParaRPr lang="es-CO" dirty="0">
              <a:effectLst/>
            </a:endParaRP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4/13/2025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4/13/2025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iso25000.com/index.php/en/iso-25000-standards/iso-250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3">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4"/>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5"/>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a:xfrm>
            <a:off x="838200" y="947523"/>
            <a:ext cx="10515600" cy="5577102"/>
          </a:xfrm>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Appropriateness recognizability </a:t>
            </a:r>
          </a:p>
          <a:p>
            <a:pPr lvl="1" algn="just"/>
            <a:r>
              <a:rPr lang="en-US" dirty="0"/>
              <a:t>Learnability</a:t>
            </a:r>
          </a:p>
          <a:p>
            <a:pPr lvl="1" algn="just"/>
            <a:r>
              <a:rPr lang="en-US" dirty="0"/>
              <a:t>Operability</a:t>
            </a:r>
          </a:p>
          <a:p>
            <a:pPr lvl="1" algn="just"/>
            <a:r>
              <a:rPr lang="en-US" dirty="0"/>
              <a:t>User error protection</a:t>
            </a:r>
          </a:p>
          <a:p>
            <a:pPr lvl="1" algn="just"/>
            <a:r>
              <a:rPr lang="en-US" dirty="0"/>
              <a:t>User engagement</a:t>
            </a:r>
          </a:p>
          <a:p>
            <a:pPr lvl="1" algn="just"/>
            <a:r>
              <a:rPr lang="en-US" dirty="0"/>
              <a:t>Inclusivity</a:t>
            </a:r>
          </a:p>
          <a:p>
            <a:pPr lvl="1" algn="just"/>
            <a:r>
              <a:rPr lang="en-US" dirty="0"/>
              <a:t>User assistance</a:t>
            </a:r>
          </a:p>
          <a:p>
            <a:pPr lvl="1" algn="just"/>
            <a:r>
              <a:rPr lang="en-US" dirty="0"/>
              <a:t>Self-descriptiveness</a:t>
            </a:r>
          </a:p>
        </p:txBody>
      </p:sp>
      <p:pic>
        <p:nvPicPr>
          <p:cNvPr id="1026" name="Picture 2" descr="Usability is a key element of User Experience">
            <a:extLst>
              <a:ext uri="{FF2B5EF4-FFF2-40B4-BE49-F238E27FC236}">
                <a16:creationId xmlns:a16="http://schemas.microsoft.com/office/drawing/2014/main" id="{90F77F7B-E2EB-C3BD-45A3-9017BBC25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812" y="2771775"/>
            <a:ext cx="51625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3">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1058" y="971982"/>
            <a:ext cx="8497421" cy="5667375"/>
          </a:xfrm>
          <a:prstGeom prst="rect">
            <a:avLst/>
          </a:prstGeom>
        </p:spPr>
      </p:pic>
      <p:pic>
        <p:nvPicPr>
          <p:cNvPr id="4" name="Recorded Sound">
            <a:hlinkClick r:id="" action="ppaction://media"/>
            <a:extLst>
              <a:ext uri="{FF2B5EF4-FFF2-40B4-BE49-F238E27FC236}">
                <a16:creationId xmlns:a16="http://schemas.microsoft.com/office/drawing/2014/main" id="{A4972062-996E-5A52-FA06-7EBFF7A93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614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544738515"/>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Non-Functional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desirable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Component,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usability,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authentication,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3189</TotalTime>
  <Words>5955</Words>
  <Application>Microsoft Office PowerPoint</Application>
  <PresentationFormat>Widescreen</PresentationFormat>
  <Paragraphs>505</Paragraphs>
  <Slides>28</Slides>
  <Notes>22</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Arial</vt:lpstr>
      <vt:lpstr>Avenir Black</vt:lpstr>
      <vt:lpstr>Avenir Medium</vt:lpstr>
      <vt:lpstr>Britannic Bold</vt:lpstr>
      <vt:lpstr>Calibri</vt:lpstr>
      <vt:lpstr>Calibri Light</vt:lpstr>
      <vt:lpstr>Calisto MT</vt:lpstr>
      <vt:lpstr>Helvetica Neue</vt:lpstr>
      <vt:lpstr>LanguageTool-win</vt:lpstr>
      <vt:lpstr>Segoe UI</vt:lpstr>
      <vt:lpstr>source-serif-pro</vt:lpstr>
      <vt:lpstr>Wingdings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92</cp:revision>
  <dcterms:created xsi:type="dcterms:W3CDTF">2023-06-06T19:22:18Z</dcterms:created>
  <dcterms:modified xsi:type="dcterms:W3CDTF">2025-04-13T06:31:55Z</dcterms:modified>
</cp:coreProperties>
</file>